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6" r:id="rId3"/>
    <p:sldId id="257" r:id="rId4"/>
    <p:sldId id="258" r:id="rId5"/>
    <p:sldId id="271" r:id="rId6"/>
    <p:sldId id="259" r:id="rId7"/>
    <p:sldId id="272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74FCF-46C8-45ED-A95B-AB5EFF13D78E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216D5-8708-4A7B-B536-E93747295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3080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DF452-EB10-450F-A0FC-27E774C20736}" type="slidenum">
              <a:rPr lang="en-US"/>
              <a:pPr/>
              <a:t>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vi-V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573B4B-7AAD-4D51-9595-2220C22F31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77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553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8622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036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1215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4153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65264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264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7395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479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5978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207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vi-V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1E4E-BD11-4E33-974B-BFFE09E9D1D4}" type="datetimeFigureOut">
              <a:rPr lang="vi-VN" smtClean="0"/>
              <a:t>15/03/2017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4B22E-6129-4083-8E3C-877F8DFB1E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49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gif"/><Relationship Id="rId5" Type="http://schemas.openxmlformats.org/officeDocument/2006/relationships/image" Target="../media/image42.wmf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slide" Target="slide1.xml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7.wmf"/><Relationship Id="rId9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2.png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2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0.gi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143000"/>
            <a:chOff x="0" y="0"/>
            <a:chExt cx="9144000" cy="1143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solidFill>
              <a:srgbClr val="FF0066"/>
            </a:soli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0" y="1143000"/>
              <a:ext cx="91440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KIỂM TRA BÀI CŨ 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367135"/>
            <a:ext cx="3193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 bài: Cho hai đa thức:</a:t>
            </a:r>
            <a:endParaRPr lang="vi-VN" sz="2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66800" y="1824335"/>
                <a:ext cx="36753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vi-VN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824335"/>
                <a:ext cx="3675365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488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17849" y="2281535"/>
                <a:ext cx="34541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vi-VN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849" y="2281535"/>
                <a:ext cx="345415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646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57200" y="2738735"/>
            <a:ext cx="2540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Tính P = M + N </a:t>
            </a:r>
            <a:endParaRPr lang="vi-VN" sz="2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124200"/>
            <a:ext cx="3307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Tìm bậc của đa thức P</a:t>
            </a:r>
            <a:endParaRPr lang="vi-VN" sz="2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585865"/>
            <a:ext cx="2145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Tính P(1) = ?</a:t>
            </a:r>
            <a:endParaRPr lang="vi-VN" sz="2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4114800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  <a:endParaRPr lang="vi-VN" sz="2400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4576465"/>
            <a:ext cx="181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P = M + N</a:t>
            </a:r>
            <a:endParaRPr lang="vi-VN" sz="2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90600" y="5038130"/>
                <a:ext cx="64100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vi-VN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038130"/>
                <a:ext cx="6410025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522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90600" y="5499795"/>
                <a:ext cx="18537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vi-VN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499795"/>
                <a:ext cx="185377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263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64804" y="5961460"/>
                <a:ext cx="2606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⟹</a:t>
                </a:r>
                <a:r>
                  <a:rPr lang="en-US" sz="240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P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04" y="5961460"/>
                <a:ext cx="260699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738" t="-11842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804487" y="3124200"/>
            <a:ext cx="3132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Đa thức P có bậc là 3</a:t>
            </a:r>
            <a:endParaRPr lang="vi-VN" sz="2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46368" y="3657140"/>
                <a:ext cx="29166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c) P(1)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2.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+3.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vi-VN" sz="24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368" y="3657140"/>
                <a:ext cx="2916632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3132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781800" y="4038600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2 + 3 = 5</a:t>
            </a:r>
            <a:endParaRPr lang="vi-VN" sz="2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>
            <a:hlinkClick r:id="rId8" action="ppaction://hlinksldjump"/>
          </p:cNvPr>
          <p:cNvSpPr/>
          <p:nvPr/>
        </p:nvSpPr>
        <p:spPr>
          <a:xfrm>
            <a:off x="8610600" y="6096000"/>
            <a:ext cx="457200" cy="665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474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67" y="763207"/>
            <a:ext cx="8854882" cy="5849112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3. Hệ số</a:t>
            </a:r>
            <a:endParaRPr lang="vi-VN">
              <a:solidFill>
                <a:srgbClr val="00206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1676400" y="1219200"/>
                <a:ext cx="6095999" cy="700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i="1" smtClean="0">
                    <a:solidFill>
                      <a:srgbClr val="002060"/>
                    </a:solidFill>
                  </a:rPr>
                  <a:t>Xét đa thức:  P(x) = 6x</a:t>
                </a:r>
                <a:r>
                  <a:rPr lang="en-US" sz="2400" i="1" baseline="30000">
                    <a:solidFill>
                      <a:srgbClr val="002060"/>
                    </a:solidFill>
                  </a:rPr>
                  <a:t>5</a:t>
                </a:r>
                <a:r>
                  <a:rPr lang="en-US" sz="2400" i="1">
                    <a:solidFill>
                      <a:srgbClr val="002060"/>
                    </a:solidFill>
                  </a:rPr>
                  <a:t> + 7x</a:t>
                </a:r>
                <a:r>
                  <a:rPr lang="en-US" sz="2400" i="1" baseline="30000">
                    <a:solidFill>
                      <a:srgbClr val="002060"/>
                    </a:solidFill>
                  </a:rPr>
                  <a:t>3</a:t>
                </a:r>
                <a:r>
                  <a:rPr lang="en-US" sz="2400" i="1">
                    <a:solidFill>
                      <a:srgbClr val="002060"/>
                    </a:solidFill>
                  </a:rPr>
                  <a:t> – 3x </a:t>
                </a:r>
                <a:r>
                  <a:rPr lang="en-US" sz="2400" i="1" smtClean="0">
                    <a:solidFill>
                      <a:srgbClr val="00206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i="1" smtClean="0">
                    <a:solidFill>
                      <a:srgbClr val="002060"/>
                    </a:solidFill>
                  </a:rPr>
                  <a:t> </a:t>
                </a:r>
                <a:endParaRPr lang="en-US" sz="2000" i="1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6400" y="1219200"/>
                <a:ext cx="6095999" cy="700705"/>
              </a:xfrm>
              <a:prstGeom prst="rect">
                <a:avLst/>
              </a:prstGeom>
              <a:blipFill rotWithShape="1">
                <a:blip r:embed="rId2"/>
                <a:stretch>
                  <a:fillRect l="-1500" b="-43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81000" y="2209800"/>
            <a:ext cx="2139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6 là hệ số của lũy thừa bậc 5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362200" y="2193925"/>
            <a:ext cx="1976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</a:rPr>
              <a:t>7 là hệ số của lũy thừa bậc 3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419600" y="2270125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9900FF"/>
                </a:solidFill>
              </a:rPr>
              <a:t>-3 là hệ số của lũy thừa bậc 1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477001" y="2193925"/>
            <a:ext cx="1981199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sz="2000" b="1">
                <a:solidFill>
                  <a:srgbClr val="3366FF"/>
                </a:solidFill>
              </a:rPr>
              <a:t>là hệ số của lũy thừa bậc 0                         </a:t>
            </a:r>
          </a:p>
        </p:txBody>
      </p:sp>
      <p:pic>
        <p:nvPicPr>
          <p:cNvPr id="15" name="Picture 10" descr="mè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12" y="3344863"/>
            <a:ext cx="8792288" cy="2903537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3186113" y="2947987"/>
            <a:ext cx="14287" cy="1166813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V="1">
            <a:off x="4953000" y="3100387"/>
            <a:ext cx="20638" cy="1090613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V="1">
            <a:off x="7010400" y="3124200"/>
            <a:ext cx="0" cy="973138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828800" y="3124200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i="1"/>
              <a:t>hệ số cao nhất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V="1">
            <a:off x="7315200" y="3581400"/>
            <a:ext cx="457200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702550" y="3209925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i="1"/>
              <a:t>hệ số tự do</a:t>
            </a:r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V="1">
            <a:off x="1295400" y="3505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V="1">
            <a:off x="1219200" y="3048000"/>
            <a:ext cx="0" cy="1093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225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 animBg="1"/>
      <p:bldP spid="17" grpId="0" animBg="1"/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990000"/>
                </a:solidFill>
              </a:rPr>
              <a:t>Chú ý</a:t>
            </a:r>
            <a:r>
              <a:rPr lang="en-US" sz="2400">
                <a:solidFill>
                  <a:srgbClr val="990000"/>
                </a:solidFill>
              </a:rPr>
              <a:t>:</a:t>
            </a:r>
            <a:r>
              <a:rPr lang="en-US" sz="2400"/>
              <a:t> </a:t>
            </a:r>
            <a:r>
              <a:rPr lang="en-US" sz="2400">
                <a:solidFill>
                  <a:srgbClr val="002060"/>
                </a:solidFill>
              </a:rPr>
              <a:t>Còn có thể viết đa thức P(x)</a:t>
            </a:r>
            <a:r>
              <a:rPr lang="en-US" sz="2400">
                <a:solidFill>
                  <a:srgbClr val="0000CC"/>
                </a:solidFill>
              </a:rPr>
              <a:t> </a:t>
            </a:r>
            <a:r>
              <a:rPr lang="en-US" sz="2400">
                <a:solidFill>
                  <a:srgbClr val="002060"/>
                </a:solidFill>
              </a:rPr>
              <a:t>đầy</a:t>
            </a:r>
            <a:r>
              <a:rPr lang="en-US" sz="2400">
                <a:solidFill>
                  <a:srgbClr val="990000"/>
                </a:solidFill>
              </a:rPr>
              <a:t> </a:t>
            </a:r>
            <a:r>
              <a:rPr lang="en-US" sz="2400">
                <a:solidFill>
                  <a:srgbClr val="002060"/>
                </a:solidFill>
              </a:rPr>
              <a:t>đủ từ lũy thừa bậc cao nhất đến lũy thừa bậc 0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70720" y="1752600"/>
                <a:ext cx="5602559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=6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+0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+7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+0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40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720" y="1752600"/>
                <a:ext cx="5602559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609599" y="2814935"/>
            <a:ext cx="8077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2060"/>
                </a:solidFill>
              </a:rPr>
              <a:t>Ta nói hệ số </a:t>
            </a:r>
            <a:r>
              <a:rPr lang="en-US" sz="2400" i="1" smtClean="0">
                <a:solidFill>
                  <a:srgbClr val="002060"/>
                </a:solidFill>
              </a:rPr>
              <a:t>của các </a:t>
            </a:r>
            <a:r>
              <a:rPr lang="en-US" sz="2400" i="1">
                <a:solidFill>
                  <a:srgbClr val="002060"/>
                </a:solidFill>
              </a:rPr>
              <a:t>lũy thừa bậc 4, bậc 2 của P(x) bằng </a:t>
            </a:r>
            <a:r>
              <a:rPr lang="en-US" sz="2400" i="1" smtClean="0">
                <a:solidFill>
                  <a:srgbClr val="002060"/>
                </a:solidFill>
              </a:rPr>
              <a:t>0</a:t>
            </a:r>
            <a:endParaRPr lang="vi-VN" sz="2400" i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22500" y="786825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 TRẮC NGHIỆM</a:t>
            </a:r>
          </a:p>
        </p:txBody>
      </p:sp>
      <p:graphicFrame>
        <p:nvGraphicFramePr>
          <p:cNvPr id="9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38007626"/>
              </p:ext>
            </p:extLst>
          </p:nvPr>
        </p:nvGraphicFramePr>
        <p:xfrm>
          <a:off x="1600199" y="1833265"/>
          <a:ext cx="5715001" cy="648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4" imgW="1790640" imgH="203040" progId="Equation.DSMT4">
                  <p:embed/>
                </p:oleObj>
              </mc:Choice>
              <mc:Fallback>
                <p:oleObj name="Equation" r:id="rId4" imgW="1790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199" y="1833265"/>
                        <a:ext cx="5715001" cy="648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1300" y="1371600"/>
            <a:ext cx="7696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0000CC"/>
                </a:solidFill>
              </a:rPr>
              <a:t>1. Hệ </a:t>
            </a:r>
            <a:r>
              <a:rPr lang="en-US" sz="2400" b="1">
                <a:solidFill>
                  <a:srgbClr val="0000CC"/>
                </a:solidFill>
              </a:rPr>
              <a:t>số cao nhất và hệ số tự do của đa thức: </a:t>
            </a: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533400" y="2819400"/>
            <a:ext cx="2438400" cy="3205163"/>
            <a:chOff x="336" y="1776"/>
            <a:chExt cx="1536" cy="2019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6" y="1776"/>
              <a:ext cx="14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A.    </a:t>
              </a:r>
              <a:r>
                <a:rPr lang="en-US" sz="2400" b="1">
                  <a:solidFill>
                    <a:srgbClr val="FF0066"/>
                  </a:solidFill>
                </a:rPr>
                <a:t>-7 và  1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336" y="2304"/>
              <a:ext cx="15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B.    </a:t>
              </a:r>
              <a:r>
                <a:rPr lang="en-US" sz="2400" b="1">
                  <a:solidFill>
                    <a:srgbClr val="FF0066"/>
                  </a:solidFill>
                </a:rPr>
                <a:t>2  và  0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36" y="2915"/>
              <a:ext cx="15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C.   </a:t>
              </a:r>
              <a:r>
                <a:rPr lang="en-US" sz="2400" b="1">
                  <a:solidFill>
                    <a:srgbClr val="FF0066"/>
                  </a:solidFill>
                </a:rPr>
                <a:t>-5  và  0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36" y="3504"/>
              <a:ext cx="14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CC"/>
                  </a:solidFill>
                </a:rPr>
                <a:t>D.    </a:t>
              </a:r>
              <a:r>
                <a:rPr lang="en-US" sz="2400" b="1">
                  <a:solidFill>
                    <a:srgbClr val="FF0066"/>
                  </a:solidFill>
                </a:rPr>
                <a:t>2  và  3</a:t>
              </a:r>
            </a:p>
          </p:txBody>
        </p:sp>
      </p:grp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381000" y="4495800"/>
            <a:ext cx="708025" cy="730250"/>
          </a:xfrm>
          <a:prstGeom prst="ellips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400"/>
          </a:p>
        </p:txBody>
      </p:sp>
      <p:pic>
        <p:nvPicPr>
          <p:cNvPr id="29" name="Picture 21" descr="36_2_3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2" y="4231481"/>
            <a:ext cx="1311275" cy="125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37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52400" y="990600"/>
            <a:ext cx="87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</a:rPr>
              <a:t>2. Trong các số cho ở bên phải mỗi đa thức, số nào là bậc của đa thức đó?</a:t>
            </a:r>
            <a:endParaRPr lang="vi-VN" sz="240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1644" y="1905000"/>
                <a:ext cx="4823756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accent4">
                        <a:lumMod val="50000"/>
                      </a:schemeClr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−5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+1</m:t>
                    </m:r>
                  </m:oMath>
                </a14:m>
                <a:endParaRPr lang="vi-VN" sz="240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44" y="1905000"/>
                <a:ext cx="4823756" cy="465833"/>
              </a:xfrm>
              <a:prstGeom prst="rect">
                <a:avLst/>
              </a:prstGeom>
              <a:blipFill rotWithShape="1">
                <a:blip r:embed="rId2"/>
                <a:stretch>
                  <a:fillRect l="-1894" t="-9211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1644" y="2447033"/>
                <a:ext cx="15955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accent4">
                        <a:lumMod val="50000"/>
                      </a:schemeClr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15−2</m:t>
                    </m:r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vi-VN" sz="240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44" y="2447033"/>
                <a:ext cx="1595565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725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1644" y="2980433"/>
                <a:ext cx="3089948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accent4">
                        <a:lumMod val="50000"/>
                      </a:schemeClr>
                    </a:solidFill>
                  </a:rPr>
                  <a:t>c)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</a:rPr>
                      <m:t>+1</m:t>
                    </m:r>
                  </m:oMath>
                </a14:m>
                <a:endParaRPr lang="vi-VN" sz="240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44" y="2980433"/>
                <a:ext cx="3089948" cy="465833"/>
              </a:xfrm>
              <a:prstGeom prst="rect">
                <a:avLst/>
              </a:prstGeom>
              <a:blipFill rotWithShape="1">
                <a:blip r:embed="rId4"/>
                <a:stretch>
                  <a:fillRect l="-2959" t="-9211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1644" y="3513833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4">
                    <a:lumMod val="50000"/>
                  </a:schemeClr>
                </a:solidFill>
              </a:rPr>
              <a:t>d) -1</a:t>
            </a:r>
            <a:endParaRPr lang="vi-VN" sz="240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57823" y="1821597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-5          5          4</a:t>
            </a:r>
            <a:endParaRPr lang="vi-VN" sz="2400"/>
          </a:p>
        </p:txBody>
      </p:sp>
      <p:sp>
        <p:nvSpPr>
          <p:cNvPr id="16" name="TextBox 15"/>
          <p:cNvSpPr txBox="1"/>
          <p:nvPr/>
        </p:nvSpPr>
        <p:spPr>
          <a:xfrm>
            <a:off x="5957823" y="2416588"/>
            <a:ext cx="237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15          -2          1</a:t>
            </a:r>
            <a:endParaRPr lang="vi-VN" sz="2400"/>
          </a:p>
        </p:txBody>
      </p:sp>
      <p:sp>
        <p:nvSpPr>
          <p:cNvPr id="17" name="TextBox 16"/>
          <p:cNvSpPr txBox="1"/>
          <p:nvPr/>
        </p:nvSpPr>
        <p:spPr>
          <a:xfrm>
            <a:off x="6009119" y="298043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3          5            1</a:t>
            </a:r>
            <a:endParaRPr lang="vi-VN" sz="2400"/>
          </a:p>
        </p:txBody>
      </p:sp>
      <p:sp>
        <p:nvSpPr>
          <p:cNvPr id="18" name="TextBox 17"/>
          <p:cNvSpPr txBox="1"/>
          <p:nvPr/>
        </p:nvSpPr>
        <p:spPr>
          <a:xfrm>
            <a:off x="5925763" y="3704805"/>
            <a:ext cx="2303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1           -1          0</a:t>
            </a:r>
            <a:endParaRPr lang="vi-VN" sz="2400"/>
          </a:p>
        </p:txBody>
      </p:sp>
      <p:sp>
        <p:nvSpPr>
          <p:cNvPr id="19" name="Oval 18"/>
          <p:cNvSpPr/>
          <p:nvPr/>
        </p:nvSpPr>
        <p:spPr>
          <a:xfrm>
            <a:off x="6840207" y="1773464"/>
            <a:ext cx="609600" cy="55793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7924799" y="2370833"/>
            <a:ext cx="609600" cy="55793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5925763" y="2980433"/>
            <a:ext cx="609600" cy="55793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Oval 21"/>
          <p:cNvSpPr/>
          <p:nvPr/>
        </p:nvSpPr>
        <p:spPr>
          <a:xfrm>
            <a:off x="7698253" y="3656672"/>
            <a:ext cx="609600" cy="55793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754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pPr algn="ctr"/>
            <a:r>
              <a:rPr lang="en-US" b="1" smtClean="0">
                <a:latin typeface="+mn-lt"/>
              </a:rPr>
              <a:t>CÔNG VIỆC VỀ NHÀ</a:t>
            </a:r>
            <a:endParaRPr lang="vi-VN" b="1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609600" y="2209800"/>
            <a:ext cx="8153400" cy="2209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en-US" sz="2400" smtClean="0"/>
              <a:t>Ôn kĩ bài: thu gọn đa thức, sắp xếp, tìm hệ số, bậc của đa thức.</a:t>
            </a:r>
          </a:p>
          <a:p>
            <a:pPr marL="285750" indent="-285750" algn="just">
              <a:buFontTx/>
              <a:buChar char="-"/>
            </a:pPr>
            <a:r>
              <a:rPr lang="en-US" sz="2400" smtClean="0"/>
              <a:t>Làm bài tập 39, 40, 41. 42 (SGK/43)</a:t>
            </a:r>
          </a:p>
          <a:p>
            <a:pPr marL="285750" indent="-285750" algn="just">
              <a:buFontTx/>
              <a:buChar char="-"/>
            </a:pPr>
            <a:r>
              <a:rPr lang="en-US" sz="2400" smtClean="0"/>
              <a:t>Xem trước bài “Cộng trừa đa thức một biến”</a:t>
            </a:r>
            <a:endParaRPr lang="vi-VN" sz="2400"/>
          </a:p>
        </p:txBody>
      </p:sp>
    </p:spTree>
    <p:extLst>
      <p:ext uri="{BB962C8B-B14F-4D97-AF65-F5344CB8AC3E}">
        <p14:creationId xmlns:p14="http://schemas.microsoft.com/office/powerpoint/2010/main" val="31766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41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962400" y="3901051"/>
            <a:ext cx="0" cy="6858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971800" y="4546937"/>
            <a:ext cx="23415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7030A0"/>
                </a:solidFill>
                <a:latin typeface="Georgia" pitchFamily="18" charset="0"/>
              </a:rPr>
              <a:t>Đơn thức chỉ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7030A0"/>
                </a:solidFill>
                <a:latin typeface="Georgia" pitchFamily="18" charset="0"/>
              </a:rPr>
              <a:t>có một biến x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48287" y="4546937"/>
            <a:ext cx="24241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7030A0"/>
                </a:solidFill>
                <a:latin typeface="Georgia" pitchFamily="18" charset="0"/>
              </a:rPr>
              <a:t>Đơn thức chỉ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7030A0"/>
                </a:solidFill>
                <a:latin typeface="Georgia" pitchFamily="18" charset="0"/>
              </a:rPr>
              <a:t>có một biến x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9600" y="838200"/>
            <a:ext cx="327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  <a:latin typeface="Georgia" pitchFamily="18" charset="0"/>
              </a:rPr>
              <a:t>Xét đa thức</a:t>
            </a:r>
            <a:r>
              <a:rPr lang="en-US" sz="2400">
                <a:solidFill>
                  <a:srgbClr val="002060"/>
                </a:solidFill>
                <a:latin typeface="Georgia" pitchFamily="18" charset="0"/>
              </a:rPr>
              <a:t>:</a:t>
            </a:r>
          </a:p>
        </p:txBody>
      </p:sp>
      <p:sp>
        <p:nvSpPr>
          <p:cNvPr id="9" name="AutoShape 8"/>
          <p:cNvSpPr>
            <a:spLocks/>
          </p:cNvSpPr>
          <p:nvPr/>
        </p:nvSpPr>
        <p:spPr bwMode="auto">
          <a:xfrm rot="16200000">
            <a:off x="5046663" y="641926"/>
            <a:ext cx="533400" cy="4064000"/>
          </a:xfrm>
          <a:prstGeom prst="rightBrace">
            <a:avLst>
              <a:gd name="adj1" fmla="val 63492"/>
              <a:gd name="adj2" fmla="val 47833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endParaRPr lang="vi-VN" sz="2400">
              <a:solidFill>
                <a:srgbClr val="3366FF"/>
              </a:solidFill>
              <a:latin typeface="+mj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77293" y="1219200"/>
            <a:ext cx="2980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3366FF"/>
                </a:solidFill>
                <a:latin typeface="Georgia" pitchFamily="18" charset="0"/>
              </a:rPr>
              <a:t>Đa thức một biến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5224153" y="1676400"/>
            <a:ext cx="0" cy="609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>
              <a:latin typeface="+mj-lt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219200" y="2743200"/>
            <a:ext cx="62928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80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 =  </a:t>
            </a:r>
            <a:r>
              <a:rPr lang="en-US" sz="8000" b="1" i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8000" b="1" i="1" baseline="3000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000" b="1" i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+ 3x</a:t>
            </a:r>
            <a:r>
              <a:rPr lang="en-US" sz="8000" b="1" i="1" baseline="3000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8000" b="1" i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8000" b="1" i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>
            <a:off x="6259399" y="3866916"/>
            <a:ext cx="0" cy="6858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17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9" grpId="0" animBg="1"/>
      <p:bldP spid="10" grpId="0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vi-VN" sz="3200" b="1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§</a:t>
            </a:r>
            <a:r>
              <a:rPr lang="en-US" sz="3200" b="1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7. ĐA THỨC MỘT BIẾN </a:t>
            </a:r>
            <a:endParaRPr lang="vi-VN" sz="3200" b="1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013911"/>
            <a:ext cx="1762125" cy="51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6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2" y="762000"/>
            <a:ext cx="8944688" cy="5943600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en-US" smtClean="0">
                <a:solidFill>
                  <a:srgbClr val="002060"/>
                </a:solidFill>
              </a:rPr>
              <a:t>Đa thức một biến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2000" y="902461"/>
            <a:ext cx="7661314" cy="5726939"/>
            <a:chOff x="817543" y="978661"/>
            <a:chExt cx="7661314" cy="5726939"/>
          </a:xfrm>
        </p:grpSpPr>
        <p:grpSp>
          <p:nvGrpSpPr>
            <p:cNvPr id="10" name="Group 9"/>
            <p:cNvGrpSpPr/>
            <p:nvPr/>
          </p:nvGrpSpPr>
          <p:grpSpPr>
            <a:xfrm>
              <a:off x="2133600" y="978661"/>
              <a:ext cx="4827633" cy="3059939"/>
              <a:chOff x="2144328" y="1031205"/>
              <a:chExt cx="4827633" cy="3059939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44328" y="1031205"/>
                <a:ext cx="4827633" cy="3059939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2850785" y="2330341"/>
                <a:ext cx="34147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chemeClr val="bg1"/>
                    </a:solidFill>
                  </a:rPr>
                  <a:t>HOẠT ĐỘNG NHÓM</a:t>
                </a:r>
                <a:endParaRPr lang="vi-VN" sz="24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" name="Line Callout 2 10"/>
            <p:cNvSpPr/>
            <p:nvPr/>
          </p:nvSpPr>
          <p:spPr>
            <a:xfrm>
              <a:off x="817543" y="4267200"/>
              <a:ext cx="3525857" cy="1066800"/>
            </a:xfrm>
            <a:prstGeom prst="borderCallout2">
              <a:avLst>
                <a:gd name="adj1" fmla="val 21347"/>
                <a:gd name="adj2" fmla="val -7547"/>
                <a:gd name="adj3" fmla="val 18750"/>
                <a:gd name="adj4" fmla="val -16667"/>
                <a:gd name="adj5" fmla="val -109578"/>
                <a:gd name="adj6" fmla="val 55105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smtClean="0"/>
                <a:t>Nhóm 1: Viết đa thức A chỉ có biến x</a:t>
              </a:r>
              <a:endParaRPr lang="vi-VN" sz="2000" b="1" i="1"/>
            </a:p>
          </p:txBody>
        </p:sp>
        <p:sp>
          <p:nvSpPr>
            <p:cNvPr id="13" name="Line Callout 2 12"/>
            <p:cNvSpPr/>
            <p:nvPr/>
          </p:nvSpPr>
          <p:spPr>
            <a:xfrm>
              <a:off x="4953000" y="4267200"/>
              <a:ext cx="3525857" cy="1066800"/>
            </a:xfrm>
            <a:prstGeom prst="borderCallout2">
              <a:avLst>
                <a:gd name="adj1" fmla="val 20049"/>
                <a:gd name="adj2" fmla="val 101691"/>
                <a:gd name="adj3" fmla="val 18750"/>
                <a:gd name="adj4" fmla="val 114183"/>
                <a:gd name="adj5" fmla="val -122565"/>
                <a:gd name="adj6" fmla="val 37422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smtClean="0"/>
                <a:t>Nhóm 3: Viết đa thức C chỉ có biến z</a:t>
              </a:r>
              <a:endParaRPr lang="vi-VN" sz="2000" b="1" i="1"/>
            </a:p>
          </p:txBody>
        </p:sp>
        <p:sp>
          <p:nvSpPr>
            <p:cNvPr id="14" name="Line Callout 1 13"/>
            <p:cNvSpPr/>
            <p:nvPr/>
          </p:nvSpPr>
          <p:spPr>
            <a:xfrm rot="5400000">
              <a:off x="4104471" y="4256872"/>
              <a:ext cx="1066800" cy="3525857"/>
            </a:xfrm>
            <a:prstGeom prst="borderCallout1">
              <a:avLst>
                <a:gd name="adj1" fmla="val 49792"/>
                <a:gd name="adj2" fmla="val -541"/>
                <a:gd name="adj3" fmla="val 49629"/>
                <a:gd name="adj4" fmla="val -144827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74942" y="5720715"/>
              <a:ext cx="3525858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i="1">
                  <a:solidFill>
                    <a:schemeClr val="bg1"/>
                  </a:solidFill>
                </a:rPr>
                <a:t>Nhóm 2: </a:t>
              </a:r>
              <a:r>
                <a:rPr lang="en-US" sz="2000" b="1" i="1" smtClean="0">
                  <a:solidFill>
                    <a:schemeClr val="bg1"/>
                  </a:solidFill>
                </a:rPr>
                <a:t>Viết đa thức B </a:t>
              </a:r>
              <a:r>
                <a:rPr lang="en-US" sz="2000" b="1" i="1">
                  <a:solidFill>
                    <a:schemeClr val="bg1"/>
                  </a:solidFill>
                </a:rPr>
                <a:t>chỉ có biến y</a:t>
              </a:r>
              <a:endParaRPr lang="vi-VN" sz="2000" b="1" i="1">
                <a:solidFill>
                  <a:schemeClr val="bg1"/>
                </a:solidFill>
              </a:endParaRPr>
            </a:p>
            <a:p>
              <a:endParaRPr lang="vi-VN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6200" y="1226403"/>
            <a:ext cx="9050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400" i="1" smtClean="0">
                <a:solidFill>
                  <a:srgbClr val="002060"/>
                </a:solidFill>
              </a:rPr>
              <a:t>Khái niệm:</a:t>
            </a:r>
          </a:p>
          <a:p>
            <a:pPr algn="just"/>
            <a:r>
              <a:rPr lang="en-US" sz="2400" b="1" smtClean="0">
                <a:solidFill>
                  <a:srgbClr val="FF0066"/>
                </a:solidFill>
              </a:rPr>
              <a:t>Đa thức một biến</a:t>
            </a:r>
            <a:r>
              <a:rPr lang="en-US" sz="2400" smtClean="0">
                <a:solidFill>
                  <a:srgbClr val="002060"/>
                </a:solidFill>
              </a:rPr>
              <a:t> là tổng của những đơn thức của cùng một biến.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" y="2129135"/>
            <a:ext cx="5777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</a:rPr>
              <a:t>- Mỗi số được coi là một đa thức một biến </a:t>
            </a:r>
            <a:endParaRPr lang="vi-VN" sz="2400">
              <a:solidFill>
                <a:srgbClr val="002060"/>
              </a:solidFill>
            </a:endParaRPr>
          </a:p>
        </p:txBody>
      </p:sp>
      <p:sp>
        <p:nvSpPr>
          <p:cNvPr id="19" name="Left Arrow 18">
            <a:hlinkClick r:id="rId3" action="ppaction://hlinksldjump"/>
          </p:cNvPr>
          <p:cNvSpPr/>
          <p:nvPr/>
        </p:nvSpPr>
        <p:spPr>
          <a:xfrm>
            <a:off x="8472846" y="6096000"/>
            <a:ext cx="518754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Rectangle 20"/>
          <p:cNvSpPr/>
          <p:nvPr/>
        </p:nvSpPr>
        <p:spPr>
          <a:xfrm>
            <a:off x="228600" y="2667000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" y="2738735"/>
            <a:ext cx="770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smtClean="0">
                <a:solidFill>
                  <a:srgbClr val="002060"/>
                </a:solidFill>
              </a:rPr>
              <a:t>Trong các đa thức sau đa thức nào là đa thức một biến:</a:t>
            </a:r>
            <a:endParaRPr lang="vi-VN" sz="2400" i="1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85996" y="3200400"/>
                <a:ext cx="18789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40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.     </m:t>
                          </m:r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+2</m:t>
                      </m:r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vi-VN" sz="240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996" y="3200400"/>
                <a:ext cx="1878976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325" b="-171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85996" y="3662065"/>
                <a:ext cx="20565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40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.     5</m:t>
                          </m:r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+3</m:t>
                      </m:r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vi-VN" sz="240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996" y="3662065"/>
                <a:ext cx="2056589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85996" y="4123730"/>
                <a:ext cx="24558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𝐶</m:t>
                      </m:r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.     2</m:t>
                      </m:r>
                      <m:sSup>
                        <m:sSupPr>
                          <m:ctrlP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𝑦</m:t>
                      </m:r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 −3</m:t>
                      </m:r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vi-VN" sz="240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996" y="4123730"/>
                <a:ext cx="2455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085996" y="4493567"/>
                <a:ext cx="10368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𝐷</m:t>
                      </m:r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.     8</m:t>
                      </m:r>
                    </m:oMath>
                  </m:oMathPara>
                </a14:m>
                <a:endParaRPr lang="vi-VN" sz="240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996" y="4493567"/>
                <a:ext cx="1036887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66800" y="4948535"/>
                <a:ext cx="24168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𝐸</m:t>
                      </m:r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.     </m:t>
                      </m:r>
                      <m:sSup>
                        <m:sSupPr>
                          <m:ctrlPr>
                            <a:rPr lang="vi-VN" sz="240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−2</m:t>
                      </m:r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</m:t>
                      </m:r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vi-VN" sz="240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948535"/>
                <a:ext cx="2416815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66800" y="5410200"/>
                <a:ext cx="18731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𝐹</m:t>
                      </m:r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.     2</m:t>
                      </m:r>
                      <m:sSup>
                        <m:sSupPr>
                          <m:ctrlP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vi-VN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vi-VN" sz="24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vi-VN" sz="240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410200"/>
                <a:ext cx="1873141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733800"/>
            <a:ext cx="565760" cy="2908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016" y="4578993"/>
            <a:ext cx="565760" cy="29081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640" y="5033961"/>
            <a:ext cx="565760" cy="2908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5495626"/>
            <a:ext cx="565760" cy="29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50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52400" y="838200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874067"/>
            <a:ext cx="180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i="1" smtClean="0">
                <a:solidFill>
                  <a:srgbClr val="002060"/>
                </a:solidFill>
              </a:rPr>
              <a:t>Cho đa thức:</a:t>
            </a:r>
            <a:endParaRPr lang="vi-VN" sz="2400" i="1">
              <a:solidFill>
                <a:srgbClr val="00206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612196"/>
              </p:ext>
            </p:extLst>
          </p:nvPr>
        </p:nvGraphicFramePr>
        <p:xfrm>
          <a:off x="584200" y="1206500"/>
          <a:ext cx="2717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" name="Equation" r:id="rId3" imgW="1257120" imgH="393480" progId="Equation.DSMT4">
                  <p:embed/>
                </p:oleObj>
              </mc:Choice>
              <mc:Fallback>
                <p:oleObj name="Equation" r:id="rId3" imgW="125712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06500"/>
                        <a:ext cx="27178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29000" y="1371600"/>
            <a:ext cx="1870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smtClean="0">
                <a:solidFill>
                  <a:schemeClr val="accent6">
                    <a:lumMod val="50000"/>
                  </a:schemeClr>
                </a:solidFill>
              </a:rPr>
              <a:t>Tính A(5) = ?</a:t>
            </a:r>
            <a:endParaRPr lang="vi-VN" sz="240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919499"/>
              </p:ext>
            </p:extLst>
          </p:nvPr>
        </p:nvGraphicFramePr>
        <p:xfrm>
          <a:off x="533400" y="1957387"/>
          <a:ext cx="422433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4" name="Equation" r:id="rId5" imgW="1930320" imgH="393480" progId="Equation.DSMT4">
                  <p:embed/>
                </p:oleObj>
              </mc:Choice>
              <mc:Fallback>
                <p:oleObj name="Equation" r:id="rId5" imgW="19303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57387"/>
                        <a:ext cx="4224338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876800" y="2133600"/>
            <a:ext cx="204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smtClean="0">
                <a:solidFill>
                  <a:schemeClr val="accent6">
                    <a:lumMod val="50000"/>
                  </a:schemeClr>
                </a:solidFill>
              </a:rPr>
              <a:t>Tính B(-2) = ?</a:t>
            </a:r>
            <a:endParaRPr lang="vi-VN" sz="24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377" y="2667000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smtClean="0">
                <a:solidFill>
                  <a:srgbClr val="FF0000"/>
                </a:solidFill>
              </a:rPr>
              <a:t>Kết quả</a:t>
            </a:r>
            <a:endParaRPr lang="vi-VN" sz="2400" b="1" i="1">
              <a:solidFill>
                <a:srgbClr val="FF00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008281"/>
              </p:ext>
            </p:extLst>
          </p:nvPr>
        </p:nvGraphicFramePr>
        <p:xfrm>
          <a:off x="533400" y="3128665"/>
          <a:ext cx="2661242" cy="833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" name="Equation" r:id="rId7" imgW="1257120" imgH="393480" progId="Equation.DSMT4">
                  <p:embed/>
                </p:oleObj>
              </mc:Choice>
              <mc:Fallback>
                <p:oleObj name="Equation" r:id="rId7" imgW="12571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8665"/>
                        <a:ext cx="2661242" cy="833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752772"/>
              </p:ext>
            </p:extLst>
          </p:nvPr>
        </p:nvGraphicFramePr>
        <p:xfrm>
          <a:off x="533400" y="3907905"/>
          <a:ext cx="2795587" cy="740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" name="Equation" r:id="rId9" imgW="1485720" imgH="393480" progId="Equation.DSMT4">
                  <p:embed/>
                </p:oleObj>
              </mc:Choice>
              <mc:Fallback>
                <p:oleObj name="Equation" r:id="rId9" imgW="14857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07905"/>
                        <a:ext cx="2795587" cy="740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396913"/>
              </p:ext>
            </p:extLst>
          </p:nvPr>
        </p:nvGraphicFramePr>
        <p:xfrm>
          <a:off x="1101725" y="4605075"/>
          <a:ext cx="1793875" cy="8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7" name="Equation" r:id="rId11" imgW="876240" imgH="393480" progId="Equation.DSMT4">
                  <p:embed/>
                </p:oleObj>
              </mc:Choice>
              <mc:Fallback>
                <p:oleObj name="Equation" r:id="rId11" imgW="8762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4605075"/>
                        <a:ext cx="1793875" cy="80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781782"/>
              </p:ext>
            </p:extLst>
          </p:nvPr>
        </p:nvGraphicFramePr>
        <p:xfrm>
          <a:off x="1103313" y="5486400"/>
          <a:ext cx="2097087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" name="Equation" r:id="rId13" imgW="1104840" imgH="393480" progId="Equation.DSMT4">
                  <p:embed/>
                </p:oleObj>
              </mc:Choice>
              <mc:Fallback>
                <p:oleObj name="Equation" r:id="rId13" imgW="110484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5486400"/>
                        <a:ext cx="2097087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3810000" y="3124200"/>
            <a:ext cx="0" cy="3505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490421"/>
              </p:ext>
            </p:extLst>
          </p:nvPr>
        </p:nvGraphicFramePr>
        <p:xfrm>
          <a:off x="4267200" y="3124200"/>
          <a:ext cx="3805231" cy="77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" name="Equation" r:id="rId15" imgW="1930320" imgH="393480" progId="Equation.DSMT4">
                  <p:embed/>
                </p:oleObj>
              </mc:Choice>
              <mc:Fallback>
                <p:oleObj name="Equation" r:id="rId15" imgW="193032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124200"/>
                        <a:ext cx="3805231" cy="77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89099"/>
              </p:ext>
            </p:extLst>
          </p:nvPr>
        </p:nvGraphicFramePr>
        <p:xfrm>
          <a:off x="4886916" y="3764157"/>
          <a:ext cx="2579562" cy="807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" name="Equation" r:id="rId17" imgW="1257120" imgH="393480" progId="Equation.DSMT4">
                  <p:embed/>
                </p:oleObj>
              </mc:Choice>
              <mc:Fallback>
                <p:oleObj name="Equation" r:id="rId17" imgW="125712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916" y="3764157"/>
                        <a:ext cx="2579562" cy="807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557313"/>
              </p:ext>
            </p:extLst>
          </p:nvPr>
        </p:nvGraphicFramePr>
        <p:xfrm>
          <a:off x="4191000" y="4572000"/>
          <a:ext cx="4273549" cy="723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1" name="Equation" r:id="rId19" imgW="2323800" imgH="393480" progId="Equation.DSMT4">
                  <p:embed/>
                </p:oleObj>
              </mc:Choice>
              <mc:Fallback>
                <p:oleObj name="Equation" r:id="rId19" imgW="2323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572000"/>
                        <a:ext cx="4273549" cy="723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431175"/>
              </p:ext>
            </p:extLst>
          </p:nvPr>
        </p:nvGraphicFramePr>
        <p:xfrm>
          <a:off x="4953000" y="5257800"/>
          <a:ext cx="37274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" name="Equation" r:id="rId21" imgW="1904760" imgH="393480" progId="Equation.DSMT4">
                  <p:embed/>
                </p:oleObj>
              </mc:Choice>
              <mc:Fallback>
                <p:oleObj name="Equation" r:id="rId21" imgW="190476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57800"/>
                        <a:ext cx="3727450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118987"/>
              </p:ext>
            </p:extLst>
          </p:nvPr>
        </p:nvGraphicFramePr>
        <p:xfrm>
          <a:off x="4987411" y="5943599"/>
          <a:ext cx="1108589" cy="8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3" name="Equation" r:id="rId23" imgW="520560" imgH="393480" progId="Equation.DSMT4">
                  <p:embed/>
                </p:oleObj>
              </mc:Choice>
              <mc:Fallback>
                <p:oleObj name="Equation" r:id="rId23" imgW="520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987411" y="5943599"/>
                        <a:ext cx="1108589" cy="838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50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/>
            <a:r>
              <a:rPr lang="en-US" sz="2400" i="1">
                <a:solidFill>
                  <a:srgbClr val="002060"/>
                </a:solidFill>
                <a:latin typeface="+mn-lt"/>
              </a:rPr>
              <a:t>   Tìm bậc của đa thức A(y) và B(x) sau đây: </a:t>
            </a:r>
          </a:p>
        </p:txBody>
      </p:sp>
      <p:graphicFrame>
        <p:nvGraphicFramePr>
          <p:cNvPr id="103427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271028"/>
              </p:ext>
            </p:extLst>
          </p:nvPr>
        </p:nvGraphicFramePr>
        <p:xfrm>
          <a:off x="1066800" y="1371600"/>
          <a:ext cx="275341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tion" r:id="rId3" imgW="1295280" imgH="393480" progId="Equation.DSMT4">
                  <p:embed/>
                </p:oleObj>
              </mc:Choice>
              <mc:Fallback>
                <p:oleObj name="Equation" r:id="rId3" imgW="1295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2753416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9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46096856"/>
              </p:ext>
            </p:extLst>
          </p:nvPr>
        </p:nvGraphicFramePr>
        <p:xfrm>
          <a:off x="1066800" y="2209800"/>
          <a:ext cx="3429000" cy="847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Equation" r:id="rId5" imgW="1993680" imgH="393480" progId="Equation.DSMT4">
                  <p:embed/>
                </p:oleObj>
              </mc:Choice>
              <mc:Fallback>
                <p:oleObj name="Equation" r:id="rId5" imgW="1993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09800"/>
                        <a:ext cx="3429000" cy="847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5486400" y="1566862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Bậc 2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6096000" y="3198167"/>
            <a:ext cx="137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Bậc 5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57200" y="3886200"/>
            <a:ext cx="739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2400"/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159327" y="3893403"/>
            <a:ext cx="89084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smtClean="0">
                <a:solidFill>
                  <a:srgbClr val="CC0099"/>
                </a:solidFill>
              </a:rPr>
              <a:t>Bậc </a:t>
            </a:r>
            <a:r>
              <a:rPr lang="en-US" sz="2400">
                <a:solidFill>
                  <a:srgbClr val="CC0099"/>
                </a:solidFill>
              </a:rPr>
              <a:t>của đa thức một biến (</a:t>
            </a:r>
            <a:r>
              <a:rPr lang="en-US" sz="2400" i="1">
                <a:solidFill>
                  <a:srgbClr val="CC0099"/>
                </a:solidFill>
              </a:rPr>
              <a:t>khác đa thức không, đã thu gọn</a:t>
            </a:r>
            <a:r>
              <a:rPr lang="en-US" sz="2400">
                <a:solidFill>
                  <a:srgbClr val="CC0099"/>
                </a:solidFill>
              </a:rPr>
              <a:t>) là số mũ lớn nhất của biến trong đa thức đó.</a:t>
            </a:r>
          </a:p>
        </p:txBody>
      </p:sp>
      <p:graphicFrame>
        <p:nvGraphicFramePr>
          <p:cNvPr id="10344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24866"/>
              </p:ext>
            </p:extLst>
          </p:nvPr>
        </p:nvGraphicFramePr>
        <p:xfrm>
          <a:off x="990600" y="3009578"/>
          <a:ext cx="3505200" cy="876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Equation" r:id="rId7" imgW="1574640" imgH="393480" progId="Equation.DSMT4">
                  <p:embed/>
                </p:oleObj>
              </mc:Choice>
              <mc:Fallback>
                <p:oleObj name="Equation" r:id="rId7" imgW="1574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09578"/>
                        <a:ext cx="3505200" cy="876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9" name="Text Box 25"/>
          <p:cNvSpPr txBox="1">
            <a:spLocks noChangeArrowheads="1"/>
          </p:cNvSpPr>
          <p:nvPr/>
        </p:nvSpPr>
        <p:spPr bwMode="auto">
          <a:xfrm>
            <a:off x="199312" y="4724400"/>
            <a:ext cx="87160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</a:rPr>
              <a:t>Dựa vào số mũ của biến trong đa thức để xác định bậc của đa thức một biến.</a:t>
            </a:r>
            <a:endParaRPr lang="vi-VN" sz="2400">
              <a:solidFill>
                <a:srgbClr val="000099"/>
              </a:solidFill>
            </a:endParaRPr>
          </a:p>
        </p:txBody>
      </p:sp>
      <p:sp>
        <p:nvSpPr>
          <p:cNvPr id="103450" name="Line 26"/>
          <p:cNvSpPr>
            <a:spLocks noChangeShapeType="1"/>
          </p:cNvSpPr>
          <p:nvPr/>
        </p:nvSpPr>
        <p:spPr bwMode="auto">
          <a:xfrm>
            <a:off x="4229100" y="1797695"/>
            <a:ext cx="12192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103451" name="Line 27"/>
          <p:cNvSpPr>
            <a:spLocks noChangeShapeType="1"/>
          </p:cNvSpPr>
          <p:nvPr/>
        </p:nvSpPr>
        <p:spPr bwMode="auto">
          <a:xfrm>
            <a:off x="4838700" y="3429000"/>
            <a:ext cx="12192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6" name="Chevron 15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7" name="Chevron 16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8" name="Pentagon 17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52400" y="838200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2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4600" y="3704536"/>
            <a:ext cx="5956300" cy="3001064"/>
            <a:chOff x="2514600" y="3704536"/>
            <a:chExt cx="5956300" cy="30010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4901116"/>
              <a:ext cx="1600200" cy="1804484"/>
            </a:xfrm>
            <a:prstGeom prst="rect">
              <a:avLst/>
            </a:prstGeom>
          </p:spPr>
        </p:pic>
        <p:sp>
          <p:nvSpPr>
            <p:cNvPr id="3" name="Cloud 2"/>
            <p:cNvSpPr/>
            <p:nvPr/>
          </p:nvSpPr>
          <p:spPr>
            <a:xfrm>
              <a:off x="3733800" y="3704536"/>
              <a:ext cx="4737100" cy="185086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D</a:t>
              </a:r>
              <a:r>
                <a:rPr lang="en-US" sz="2400" smtClean="0">
                  <a:solidFill>
                    <a:schemeClr val="bg1"/>
                  </a:solidFill>
                </a:rPr>
                <a:t>ựa </a:t>
              </a:r>
              <a:r>
                <a:rPr lang="en-US" sz="2400">
                  <a:solidFill>
                    <a:schemeClr val="bg1"/>
                  </a:solidFill>
                </a:rPr>
                <a:t>vào đâu để ta xác định được bậc của đa thức một biến </a:t>
              </a:r>
              <a:r>
                <a:rPr lang="en-US" sz="2400" smtClean="0">
                  <a:solidFill>
                    <a:schemeClr val="bg1"/>
                  </a:solidFill>
                </a:rPr>
                <a:t>?</a:t>
              </a:r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943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03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3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/>
      <p:bldP spid="103449" grpId="0"/>
      <p:bldP spid="103449" grpId="1"/>
      <p:bldP spid="103450" grpId="0" animBg="1"/>
      <p:bldP spid="1034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68737" cy="4325112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2. Sắp xếp một đa thức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04800" y="1371600"/>
            <a:ext cx="19224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Cho đa thức:</a:t>
            </a:r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6553200" y="1676400"/>
            <a:ext cx="2335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000" i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sắp xếp theo lũy thừa </a:t>
            </a:r>
            <a:r>
              <a:rPr lang="en-US" sz="2000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i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của biến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>
            <a:off x="6061075" y="2103437"/>
            <a:ext cx="492125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6524625" y="2457450"/>
            <a:ext cx="2335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000" i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sắp xếp theo lũy thừa </a:t>
            </a:r>
            <a:r>
              <a:rPr lang="en-US" sz="2000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000" i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của biến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973" name="Line 29"/>
          <p:cNvSpPr>
            <a:spLocks noChangeShapeType="1"/>
          </p:cNvSpPr>
          <p:nvPr/>
        </p:nvSpPr>
        <p:spPr bwMode="auto">
          <a:xfrm>
            <a:off x="5987824" y="2720975"/>
            <a:ext cx="492125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533401" y="5036403"/>
            <a:ext cx="80771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 </a:t>
            </a:r>
            <a:r>
              <a:rPr lang="en-US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sắp xếp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các hạng tử của một đa thức, trước hết phải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 gọn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 thức đó.</a:t>
            </a:r>
          </a:p>
        </p:txBody>
      </p:sp>
      <p:sp>
        <p:nvSpPr>
          <p:cNvPr id="82989" name="Text Box 45"/>
          <p:cNvSpPr txBox="1">
            <a:spLocks noGrp="1" noChangeArrowheads="1"/>
          </p:cNvSpPr>
          <p:nvPr>
            <p:ph type="title"/>
          </p:nvPr>
        </p:nvSpPr>
        <p:spPr>
          <a:xfrm>
            <a:off x="731224" y="3048000"/>
            <a:ext cx="7650776" cy="1143000"/>
          </a:xfrm>
          <a:noFill/>
          <a:ln/>
        </p:spPr>
        <p:txBody>
          <a:bodyPr>
            <a:norm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</a:rPr>
              <a:t>Hãy </a:t>
            </a:r>
            <a:r>
              <a:rPr lang="en-US" sz="2400">
                <a:latin typeface="Times New Roman" pitchFamily="18" charset="0"/>
              </a:rPr>
              <a:t>sắp xếp các hạng tử của đa thức B(x) theo lũy thừa    tăng của biến.</a:t>
            </a:r>
          </a:p>
        </p:txBody>
      </p:sp>
      <p:graphicFrame>
        <p:nvGraphicFramePr>
          <p:cNvPr id="82990" name="Object 4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486434"/>
              </p:ext>
            </p:extLst>
          </p:nvPr>
        </p:nvGraphicFramePr>
        <p:xfrm>
          <a:off x="2092325" y="3859552"/>
          <a:ext cx="4765675" cy="941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4" imgW="1993680" imgH="393480" progId="Equation.DSMT4">
                  <p:embed/>
                </p:oleObj>
              </mc:Choice>
              <mc:Fallback>
                <p:oleObj name="Equation" r:id="rId4" imgW="1993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3859552"/>
                        <a:ext cx="4765675" cy="941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5" name="Chevron 3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36" name="Chevron 3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37" name="Pentagon 3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33600" y="1402377"/>
                <a:ext cx="38554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=6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+3−6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vi-VN" sz="200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402377"/>
                <a:ext cx="3855479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33600" y="1903382"/>
                <a:ext cx="38554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+6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vi-VN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903382"/>
                <a:ext cx="3855479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33599" y="2435225"/>
                <a:ext cx="38554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=3+6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vi-VN" sz="200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599" y="2435225"/>
                <a:ext cx="3855479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152400" y="3352800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97166" y="4648200"/>
            <a:ext cx="4791913" cy="2057400"/>
            <a:chOff x="4152774" y="4572000"/>
            <a:chExt cx="4791913" cy="2057400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4152774" y="4572000"/>
              <a:ext cx="4791913" cy="2057400"/>
            </a:xfrm>
            <a:prstGeom prst="flowChartAlternateProcess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Để sắp xếp các hạng tử của một đa thức ta cần chú ý điều</a:t>
              </a:r>
              <a:r>
                <a:rPr lang="en-US" sz="2400" b="1">
                  <a:solidFill>
                    <a:schemeClr val="bg1"/>
                  </a:solidFill>
                </a:rPr>
                <a:t> </a:t>
              </a:r>
              <a:r>
                <a:rPr lang="en-US" sz="2400">
                  <a:solidFill>
                    <a:schemeClr val="bg1"/>
                  </a:solidFill>
                </a:rPr>
                <a:t>gì</a:t>
              </a:r>
              <a:r>
                <a:rPr lang="en-US" sz="2400" smtClean="0">
                  <a:solidFill>
                    <a:schemeClr val="bg1"/>
                  </a:solidFill>
                </a:rPr>
                <a:t>?</a:t>
              </a:r>
              <a:endParaRPr lang="vi-VN" sz="2400">
                <a:solidFill>
                  <a:schemeClr val="bg1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5742" y="4648200"/>
              <a:ext cx="571500" cy="571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442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63" grpId="0"/>
      <p:bldP spid="82964" grpId="0" animBg="1"/>
      <p:bldP spid="82972" grpId="0"/>
      <p:bldP spid="82973" grpId="0" animBg="1"/>
      <p:bldP spid="82989" grpId="0" animBg="1"/>
      <p:bldP spid="3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  <p:sp>
        <p:nvSpPr>
          <p:cNvPr id="9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762000" y="685800"/>
            <a:ext cx="8001000" cy="1143000"/>
          </a:xfrm>
          <a:noFill/>
          <a:ln/>
        </p:spPr>
        <p:txBody>
          <a:bodyPr>
            <a:norm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  <a:latin typeface="Times New Roman" pitchFamily="18" charset="0"/>
              </a:rPr>
              <a:t>Hãy sắp xếp các hạng tử của đa thức B(x) theo lũy thừa tăng của biến.</a:t>
            </a:r>
          </a:p>
        </p:txBody>
      </p:sp>
      <p:graphicFrame>
        <p:nvGraphicFramePr>
          <p:cNvPr id="1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799872"/>
              </p:ext>
            </p:extLst>
          </p:nvPr>
        </p:nvGraphicFramePr>
        <p:xfrm>
          <a:off x="2133600" y="1371600"/>
          <a:ext cx="462973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Equation" r:id="rId3" imgW="1993680" imgH="393480" progId="Equation.DSMT4">
                  <p:embed/>
                </p:oleObj>
              </mc:Choice>
              <mc:Fallback>
                <p:oleObj name="Equation" r:id="rId3" imgW="1993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371600"/>
                        <a:ext cx="462973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543580"/>
              </p:ext>
            </p:extLst>
          </p:nvPr>
        </p:nvGraphicFramePr>
        <p:xfrm>
          <a:off x="2057400" y="2209800"/>
          <a:ext cx="4114800" cy="1029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Equation" r:id="rId5" imgW="1574640" imgH="393480" progId="Equation.DSMT4">
                  <p:embed/>
                </p:oleObj>
              </mc:Choice>
              <mc:Fallback>
                <p:oleObj name="Equation" r:id="rId5" imgW="1574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4114800" cy="1029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92324"/>
              </p:ext>
            </p:extLst>
          </p:nvPr>
        </p:nvGraphicFramePr>
        <p:xfrm>
          <a:off x="2057275" y="3200400"/>
          <a:ext cx="4191000" cy="1056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Equation" r:id="rId7" imgW="1562040" imgH="393480" progId="Equation.DSMT4">
                  <p:embed/>
                </p:oleObj>
              </mc:Choice>
              <mc:Fallback>
                <p:oleObj name="Equation" r:id="rId7" imgW="1562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275" y="3200400"/>
                        <a:ext cx="4191000" cy="1056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2895600" y="4800600"/>
            <a:ext cx="3352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>
                <a:solidFill>
                  <a:srgbClr val="FF3399"/>
                </a:solidFill>
              </a:rPr>
              <a:t>sắp xếp theo lũy thừa </a:t>
            </a:r>
            <a:r>
              <a:rPr lang="en-US" sz="2400">
                <a:solidFill>
                  <a:srgbClr val="0000CC"/>
                </a:solidFill>
              </a:rPr>
              <a:t>tăng</a:t>
            </a:r>
            <a:r>
              <a:rPr lang="en-US" sz="2400">
                <a:solidFill>
                  <a:srgbClr val="FF3399"/>
                </a:solidFill>
              </a:rPr>
              <a:t> của biến</a:t>
            </a:r>
            <a:r>
              <a:rPr lang="en-US" sz="2400"/>
              <a:t> </a:t>
            </a:r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4419600" y="3886200"/>
            <a:ext cx="0" cy="914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" name="Rectangle 14"/>
          <p:cNvSpPr/>
          <p:nvPr/>
        </p:nvSpPr>
        <p:spPr>
          <a:xfrm>
            <a:off x="228600" y="990600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2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smtClean="0">
                  <a:latin typeface="+mj-lt"/>
                </a:rPr>
                <a:t>§</a:t>
              </a:r>
              <a:r>
                <a:rPr lang="en-US" sz="2400" smtClean="0">
                  <a:latin typeface="Georgia" pitchFamily="18" charset="0"/>
                </a:rPr>
                <a:t>7. ĐA THỨC MỘT BIẾN</a:t>
              </a:r>
              <a:endParaRPr lang="vi-VN" sz="2400">
                <a:latin typeface="+mj-lt"/>
              </a:endParaRPr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62000" y="990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002060"/>
                </a:solidFill>
              </a:rPr>
              <a:t>Hãy sắp xếp các hạng tử của đa thức theo lũy thừa </a:t>
            </a:r>
            <a:r>
              <a:rPr lang="en-US" sz="2400" smtClean="0">
                <a:solidFill>
                  <a:srgbClr val="002060"/>
                </a:solidFill>
              </a:rPr>
              <a:t>giảm của </a:t>
            </a:r>
            <a:r>
              <a:rPr lang="en-US" sz="2400">
                <a:solidFill>
                  <a:srgbClr val="002060"/>
                </a:solidFill>
              </a:rPr>
              <a:t>biến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02884"/>
              </p:ext>
            </p:extLst>
          </p:nvPr>
        </p:nvGraphicFramePr>
        <p:xfrm>
          <a:off x="1143000" y="1658937"/>
          <a:ext cx="50450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" name="Equation" r:id="rId3" imgW="2222280" imgH="228600" progId="Equation.DSMT4">
                  <p:embed/>
                </p:oleObj>
              </mc:Choice>
              <mc:Fallback>
                <p:oleObj name="Equation" r:id="rId3" imgW="222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58937"/>
                        <a:ext cx="504507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513794"/>
              </p:ext>
            </p:extLst>
          </p:nvPr>
        </p:nvGraphicFramePr>
        <p:xfrm>
          <a:off x="1077787" y="2209801"/>
          <a:ext cx="2960813" cy="58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8" name="Equation" r:id="rId5" imgW="1218960" imgH="228600" progId="Equation.DSMT4">
                  <p:embed/>
                </p:oleObj>
              </mc:Choice>
              <mc:Fallback>
                <p:oleObj name="Equation" r:id="rId5" imgW="1218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787" y="2209801"/>
                        <a:ext cx="2960813" cy="589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863830"/>
              </p:ext>
            </p:extLst>
          </p:nvPr>
        </p:nvGraphicFramePr>
        <p:xfrm>
          <a:off x="1066800" y="2895600"/>
          <a:ext cx="58102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9" name="Equation" r:id="rId7" imgW="2247840" imgH="228600" progId="Equation.DSMT4">
                  <p:embed/>
                </p:oleObj>
              </mc:Choice>
              <mc:Fallback>
                <p:oleObj name="Equation" r:id="rId7" imgW="2247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58102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356232"/>
              </p:ext>
            </p:extLst>
          </p:nvPr>
        </p:nvGraphicFramePr>
        <p:xfrm>
          <a:off x="1066800" y="3429000"/>
          <a:ext cx="32226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0" name="Equation" r:id="rId9" imgW="1282680" imgH="228600" progId="Equation.DSMT4">
                  <p:embed/>
                </p:oleObj>
              </mc:Choice>
              <mc:Fallback>
                <p:oleObj name="Equation" r:id="rId9" imgW="1282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29000"/>
                        <a:ext cx="32226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81000" y="43434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Đa thức Q(x) và R(x) sau khi đã sắp xếp các hạng tử theo lũy thừa giảm của biến thì bậc của chúng thế nào?</a:t>
            </a:r>
          </a:p>
        </p:txBody>
      </p:sp>
      <p:grpSp>
        <p:nvGrpSpPr>
          <p:cNvPr id="16" name="Group 10"/>
          <p:cNvGrpSpPr>
            <a:grpSpLocks/>
          </p:cNvGrpSpPr>
          <p:nvPr/>
        </p:nvGrpSpPr>
        <p:grpSpPr bwMode="auto">
          <a:xfrm>
            <a:off x="1143000" y="4703342"/>
            <a:ext cx="5930900" cy="579438"/>
            <a:chOff x="384" y="3504"/>
            <a:chExt cx="3736" cy="365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384" y="3504"/>
              <a:ext cx="26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</a:rPr>
                <a:t>Q(x) và R(x) có dạng:</a:t>
              </a:r>
              <a:r>
                <a:rPr lang="en-US" sz="3200"/>
                <a:t> </a:t>
              </a:r>
            </a:p>
          </p:txBody>
        </p:sp>
        <p:graphicFrame>
          <p:nvGraphicFramePr>
            <p:cNvPr id="18" name="Object 12"/>
            <p:cNvGraphicFramePr>
              <a:graphicFrameLocks noChangeAspect="1"/>
            </p:cNvGraphicFramePr>
            <p:nvPr/>
          </p:nvGraphicFramePr>
          <p:xfrm>
            <a:off x="2880" y="3504"/>
            <a:ext cx="1240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71" name="Equation" r:id="rId11" imgW="761760" imgH="203040" progId="Equation.DSMT4">
                    <p:embed/>
                  </p:oleObj>
                </mc:Choice>
                <mc:Fallback>
                  <p:oleObj name="Equation" r:id="rId11" imgW="76176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3504"/>
                          <a:ext cx="1240" cy="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457200" y="5257800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2060"/>
                </a:solidFill>
              </a:rPr>
              <a:t>Trong đó a, b, c là </a:t>
            </a:r>
            <a:r>
              <a:rPr lang="en-US" sz="2400" i="1" smtClean="0">
                <a:solidFill>
                  <a:srgbClr val="002060"/>
                </a:solidFill>
              </a:rPr>
              <a:t>hằng số </a:t>
            </a:r>
            <a:r>
              <a:rPr lang="en-US" sz="2400" i="1">
                <a:solidFill>
                  <a:srgbClr val="002060"/>
                </a:solidFill>
              </a:rPr>
              <a:t>và </a:t>
            </a:r>
            <a:r>
              <a:rPr lang="en-US" sz="2400" i="1" smtClean="0">
                <a:solidFill>
                  <a:srgbClr val="002060"/>
                </a:solidFill>
              </a:rPr>
              <a:t>a ≠ 0</a:t>
            </a:r>
            <a:endParaRPr lang="en-US" sz="2400" i="1">
              <a:solidFill>
                <a:srgbClr val="002060"/>
              </a:solidFill>
            </a:endParaRPr>
          </a:p>
        </p:txBody>
      </p:sp>
      <p:pic>
        <p:nvPicPr>
          <p:cNvPr id="20" name="Picture 14" descr="red_rose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5715000"/>
            <a:ext cx="81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81000" y="3962400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Đa thức Q(x) và R(x) sau khi đã sắp xếp các hạng tử theo lũy thừa giảm của biến thì đều có bậc là 2</a:t>
            </a:r>
            <a:endParaRPr lang="vi-VN" sz="2400"/>
          </a:p>
        </p:txBody>
      </p:sp>
      <p:sp>
        <p:nvSpPr>
          <p:cNvPr id="23" name="Rectangle 22"/>
          <p:cNvSpPr/>
          <p:nvPr/>
        </p:nvSpPr>
        <p:spPr>
          <a:xfrm>
            <a:off x="228600" y="990600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?4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6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4" grpId="1"/>
      <p:bldP spid="19" grpId="0"/>
      <p:bldP spid="21" grpId="0"/>
      <p:bldP spid="21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262</TotalTime>
  <Words>1174</Words>
  <Application>Microsoft Office PowerPoint</Application>
  <PresentationFormat>On-screen Show (4:3)</PresentationFormat>
  <Paragraphs>114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Urban</vt:lpstr>
      <vt:lpstr>Office Theme</vt:lpstr>
      <vt:lpstr>Equation</vt:lpstr>
      <vt:lpstr>KIỂM TRA BÀI CŨ </vt:lpstr>
      <vt:lpstr>PowerPoint Presentation</vt:lpstr>
      <vt:lpstr>§7. ĐA THỨC MỘT BIẾN </vt:lpstr>
      <vt:lpstr>PowerPoint Presentation</vt:lpstr>
      <vt:lpstr>PowerPoint Presentation</vt:lpstr>
      <vt:lpstr>   Tìm bậc của đa thức A(y) và B(x) sau đây: </vt:lpstr>
      <vt:lpstr>Hãy sắp xếp các hạng tử của đa thức B(x) theo lũy thừa    tăng của biến.</vt:lpstr>
      <vt:lpstr>Hãy sắp xếp các hạng tử của đa thức B(x) theo lũy thừa tăng của biến.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CÔNG VIỆC VỀ NHÀ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</dc:creator>
  <cp:lastModifiedBy>A</cp:lastModifiedBy>
  <cp:revision>65</cp:revision>
  <dcterms:created xsi:type="dcterms:W3CDTF">2017-03-14T11:26:38Z</dcterms:created>
  <dcterms:modified xsi:type="dcterms:W3CDTF">2017-03-15T05:52:08Z</dcterms:modified>
</cp:coreProperties>
</file>